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3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74" r:id="rId16"/>
    <p:sldId id="271" r:id="rId17"/>
    <p:sldId id="277" r:id="rId18"/>
    <p:sldId id="278" r:id="rId19"/>
    <p:sldId id="273" r:id="rId20"/>
    <p:sldId id="275" r:id="rId21"/>
    <p:sldId id="276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1"/>
  </p:normalViewPr>
  <p:slideViewPr>
    <p:cSldViewPr snapToGrid="0" snapToObjects="1">
      <p:cViewPr>
        <p:scale>
          <a:sx n="121" d="100"/>
          <a:sy n="121" d="100"/>
        </p:scale>
        <p:origin x="8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Book1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Sheet1!$I$13:$I$19</cx:f>
        <cx:lvl ptCount="7">
          <cx:pt idx="0">Deep LSTM with MFCC input</cx:pt>
          <cx:pt idx="1">BiLSTM with MFCC input</cx:pt>
          <cx:pt idx="2">Deep BiLSTM RNN with MFCC input</cx:pt>
          <cx:pt idx="3">Deep CNN with spectrogram input</cx:pt>
          <cx:pt idx="4">Deep CNN with chromagram input</cx:pt>
          <cx:pt idx="5">ResNet with spectrogram input</cx:pt>
          <cx:pt idx="6">ResNet with chromagram input</cx:pt>
        </cx:lvl>
      </cx:strDim>
      <cx:numDim type="val">
        <cx:f>Sheet1!$J$13:$J$19</cx:f>
        <cx:lvl ptCount="7" formatCode="0%">
          <cx:pt idx="0">0.58999999999999997</cx:pt>
          <cx:pt idx="1">0.52000000000000002</cx:pt>
          <cx:pt idx="2">0.78000000000000003</cx:pt>
          <cx:pt idx="3">0.55000000000000004</cx:pt>
          <cx:pt idx="4">0.62</cx:pt>
          <cx:pt idx="5">0.59999999999999998</cx:pt>
          <cx:pt idx="6">0.65000000000000002</cx:pt>
        </cx:lvl>
      </cx:numDim>
    </cx:data>
  </cx:chartData>
  <cx:chart>
    <cx:title pos="t" align="ctr" overlay="0">
      <cx:tx>
        <cx:txData>
          <cx:v>Model Vs Accuracy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800">
              <a:solidFill>
                <a:schemeClr val="tx1"/>
              </a:solidFill>
            </a:defRPr>
          </a:pPr>
          <a:r>
            <a:rPr lang="en-GB" sz="1800" b="0" i="0" u="none" strike="noStrike" baseline="0" dirty="0">
              <a:solidFill>
                <a:schemeClr val="tx1"/>
              </a:solidFill>
              <a:latin typeface="Calibri" panose="020F0502020204030204"/>
            </a:rPr>
            <a:t>Model Vs Accuracy</a:t>
          </a:r>
        </a:p>
      </cx:txPr>
    </cx:title>
    <cx:plotArea>
      <cx:plotAreaRegion>
        <cx:series layoutId="funnel" uniqueId="{6055446A-CFA5-0A44-9709-408328539A8F}">
          <cx:tx>
            <cx:txData>
              <cx:f>Sheet1!$J$12</cx:f>
              <cx:v>Accuracy (%)</cx:v>
            </cx:txData>
          </cx:tx>
          <cx:dataPt idx="0"/>
          <cx:dataPt idx="1"/>
          <cx:dataPt idx="2">
            <cx:spPr>
              <a:solidFill>
                <a:srgbClr val="00B050"/>
              </a:solidFill>
            </cx:spPr>
          </cx:dataPt>
          <cx:dataLabels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37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976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63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36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85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042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5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5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0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5/6/21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73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54E91D66-351A-48E1-B2EF-B4CB7F9856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-7610" y="-42893"/>
            <a:ext cx="1220722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5A93C08-5026-4474-A6D5-87A03C1357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78823" cy="6028256"/>
          </a:xfrm>
          <a:custGeom>
            <a:avLst/>
            <a:gdLst>
              <a:gd name="connsiteX0" fmla="*/ 0 w 5578823"/>
              <a:gd name="connsiteY0" fmla="*/ 0 h 6028256"/>
              <a:gd name="connsiteX1" fmla="*/ 3897606 w 5578823"/>
              <a:gd name="connsiteY1" fmla="*/ 0 h 6028256"/>
              <a:gd name="connsiteX2" fmla="*/ 4274232 w 5578823"/>
              <a:gd name="connsiteY2" fmla="*/ 360545 h 6028256"/>
              <a:gd name="connsiteX3" fmla="*/ 4673934 w 5578823"/>
              <a:gd name="connsiteY3" fmla="*/ 738354 h 6028256"/>
              <a:gd name="connsiteX4" fmla="*/ 5421862 w 5578823"/>
              <a:gd name="connsiteY4" fmla="*/ 1773839 h 6028256"/>
              <a:gd name="connsiteX5" fmla="*/ 5469198 w 5578823"/>
              <a:gd name="connsiteY5" fmla="*/ 3329255 h 6028256"/>
              <a:gd name="connsiteX6" fmla="*/ 4741546 w 5578823"/>
              <a:gd name="connsiteY6" fmla="*/ 4877588 h 6028256"/>
              <a:gd name="connsiteX7" fmla="*/ 1325600 w 5578823"/>
              <a:gd name="connsiteY7" fmla="*/ 5980388 h 6028256"/>
              <a:gd name="connsiteX8" fmla="*/ 137593 w 5578823"/>
              <a:gd name="connsiteY8" fmla="*/ 5804042 h 6028256"/>
              <a:gd name="connsiteX9" fmla="*/ 0 w 5578823"/>
              <a:gd name="connsiteY9" fmla="*/ 5760161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AABED6-E228-FF49-A588-1F74B42A2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4136" y="230369"/>
            <a:ext cx="4598278" cy="2934101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Appreciating Indian Music Using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603CA5-1D0F-E74D-8ADB-7BA7D908A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362" y="3104496"/>
            <a:ext cx="4048126" cy="1358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Chetan | Lokesh | Nupur</a:t>
            </a:r>
          </a:p>
          <a:p>
            <a:pPr algn="l"/>
            <a:r>
              <a:rPr lang="en-US" dirty="0"/>
              <a:t>MS – Software Engineering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13278D-BC6D-F748-9F74-FFD9AEA0EC79}"/>
              </a:ext>
            </a:extLst>
          </p:cNvPr>
          <p:cNvSpPr/>
          <p:nvPr/>
        </p:nvSpPr>
        <p:spPr>
          <a:xfrm>
            <a:off x="0" y="4235358"/>
            <a:ext cx="695241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1">
                    <a:alpha val="70000"/>
                  </a:schemeClr>
                </a:solidFill>
              </a:rPr>
              <a:t>Advisor</a:t>
            </a:r>
            <a:r>
              <a:rPr lang="en-US" sz="2800" dirty="0"/>
              <a:t> : </a:t>
            </a:r>
            <a:r>
              <a:rPr lang="en-US" sz="2400" b="1" dirty="0">
                <a:solidFill>
                  <a:schemeClr val="tx1">
                    <a:alpha val="70000"/>
                  </a:schemeClr>
                </a:solidFill>
              </a:rPr>
              <a:t>Dr. Vishnu </a:t>
            </a:r>
            <a:r>
              <a:rPr lang="en-US" sz="2400" b="1" dirty="0" err="1">
                <a:solidFill>
                  <a:schemeClr val="tx1">
                    <a:alpha val="70000"/>
                  </a:schemeClr>
                </a:solidFill>
              </a:rPr>
              <a:t>Pendyala</a:t>
            </a:r>
            <a:endParaRPr lang="en-US" sz="2400" b="1" dirty="0">
              <a:solidFill>
                <a:schemeClr val="tx1">
                  <a:alpha val="7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42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E85A9-31DD-8745-990F-9427BC99D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76059"/>
            <a:ext cx="10668000" cy="755715"/>
          </a:xfrm>
        </p:spPr>
        <p:txBody>
          <a:bodyPr/>
          <a:lstStyle/>
          <a:p>
            <a:pPr algn="ctr"/>
            <a:r>
              <a:rPr lang="en-US" dirty="0"/>
              <a:t>Transfer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C42FA-411A-544E-AC16-ABAD14E1E2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06631"/>
            <a:ext cx="10668000" cy="5275309"/>
          </a:xfrm>
        </p:spPr>
        <p:txBody>
          <a:bodyPr>
            <a:noAutofit/>
          </a:bodyPr>
          <a:lstStyle/>
          <a:p>
            <a:r>
              <a:rPr lang="en-US" sz="2400" dirty="0"/>
              <a:t>We trained deep </a:t>
            </a:r>
            <a:r>
              <a:rPr lang="en-US" sz="2400" dirty="0" err="1"/>
              <a:t>Covolutional</a:t>
            </a:r>
            <a:r>
              <a:rPr lang="en-US" sz="2400" dirty="0"/>
              <a:t> Neural Network model and transfer learning on pretrained models on spectrogram and </a:t>
            </a:r>
            <a:r>
              <a:rPr lang="en-US" sz="2400" dirty="0" err="1"/>
              <a:t>chromagram</a:t>
            </a:r>
            <a:r>
              <a:rPr lang="en-US" sz="2400" dirty="0"/>
              <a:t> images extracted from the mp3 audio data. </a:t>
            </a:r>
          </a:p>
          <a:p>
            <a:r>
              <a:rPr lang="en-US" sz="2400" dirty="0"/>
              <a:t>We thought of using pretrained </a:t>
            </a:r>
            <a:r>
              <a:rPr lang="en-US" sz="2400" dirty="0" err="1"/>
              <a:t>ResNet</a:t>
            </a:r>
            <a:r>
              <a:rPr lang="en-US" sz="2400" dirty="0"/>
              <a:t> </a:t>
            </a:r>
            <a:r>
              <a:rPr lang="en-US" sz="2400" dirty="0" err="1"/>
              <a:t>model,ImageNet.AlexNet</a:t>
            </a:r>
            <a:r>
              <a:rPr lang="en-US" sz="2400" dirty="0"/>
              <a:t> </a:t>
            </a:r>
            <a:r>
              <a:rPr lang="en-GB" sz="2400" dirty="0"/>
              <a:t>because in image classification tasks pretrained models have yielded better results in some cases. </a:t>
            </a:r>
          </a:p>
          <a:p>
            <a:r>
              <a:rPr lang="en-US" sz="2400" dirty="0"/>
              <a:t>While training the </a:t>
            </a:r>
            <a:r>
              <a:rPr lang="en-US" sz="2400" dirty="0" err="1"/>
              <a:t>ResNet</a:t>
            </a:r>
            <a:r>
              <a:rPr lang="en-US" sz="2400" dirty="0"/>
              <a:t> model we only </a:t>
            </a:r>
            <a:r>
              <a:rPr lang="en-GB" sz="2400" dirty="0"/>
              <a:t>trained top layers so that we can use pre trained weights for our advantage.</a:t>
            </a:r>
          </a:p>
          <a:p>
            <a:r>
              <a:rPr lang="en-GB" sz="2400" dirty="0"/>
              <a:t>These techniques yielded very bad result with less than 40% accuracy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24535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D065C6D-EB42-400B-99C4-D0ACE936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3174" y="0"/>
            <a:ext cx="5578824" cy="6028256"/>
          </a:xfrm>
          <a:custGeom>
            <a:avLst/>
            <a:gdLst>
              <a:gd name="connsiteX0" fmla="*/ 1681218 w 5578824"/>
              <a:gd name="connsiteY0" fmla="*/ 0 h 6028256"/>
              <a:gd name="connsiteX1" fmla="*/ 5578824 w 5578824"/>
              <a:gd name="connsiteY1" fmla="*/ 0 h 6028256"/>
              <a:gd name="connsiteX2" fmla="*/ 5578824 w 5578824"/>
              <a:gd name="connsiteY2" fmla="*/ 5760161 h 6028256"/>
              <a:gd name="connsiteX3" fmla="*/ 5441231 w 5578824"/>
              <a:gd name="connsiteY3" fmla="*/ 5804042 h 6028256"/>
              <a:gd name="connsiteX4" fmla="*/ 4253224 w 5578824"/>
              <a:gd name="connsiteY4" fmla="*/ 5980388 h 6028256"/>
              <a:gd name="connsiteX5" fmla="*/ 837278 w 5578824"/>
              <a:gd name="connsiteY5" fmla="*/ 4877588 h 6028256"/>
              <a:gd name="connsiteX6" fmla="*/ 109626 w 5578824"/>
              <a:gd name="connsiteY6" fmla="*/ 3329255 h 6028256"/>
              <a:gd name="connsiteX7" fmla="*/ 156962 w 5578824"/>
              <a:gd name="connsiteY7" fmla="*/ 1773839 h 6028256"/>
              <a:gd name="connsiteX8" fmla="*/ 904890 w 5578824"/>
              <a:gd name="connsiteY8" fmla="*/ 738354 h 6028256"/>
              <a:gd name="connsiteX9" fmla="*/ 1304592 w 5578824"/>
              <a:gd name="connsiteY9" fmla="*/ 360545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368D6-DD46-DB41-B9D4-BFB302EB9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Built deep learning model using LSTM, </a:t>
            </a:r>
            <a:r>
              <a:rPr lang="en-US" sz="2400" dirty="0" err="1"/>
              <a:t>BiLSTMs</a:t>
            </a:r>
            <a:r>
              <a:rPr lang="en-US" sz="2400" dirty="0"/>
              <a:t> and RNNs.</a:t>
            </a:r>
          </a:p>
          <a:p>
            <a:r>
              <a:rPr lang="en-US" sz="2400" dirty="0"/>
              <a:t>These neural networks are known to deal with sequential data.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1DC3FD-2D48-7D44-B24F-976FA8475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		Training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D7E01CE-25DF-9C4E-B6AC-C777477F7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579" y="142924"/>
            <a:ext cx="3301502" cy="643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88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3A249-D232-2344-A6FA-36065E2C3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 Evaluation</a:t>
            </a:r>
          </a:p>
        </p:txBody>
      </p:sp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4" name="Content Placeholder 3">
                <a:extLst>
                  <a:ext uri="{FF2B5EF4-FFF2-40B4-BE49-F238E27FC236}">
                    <a16:creationId xmlns:a16="http://schemas.microsoft.com/office/drawing/2014/main" id="{169F17D0-2320-C84B-89FD-10A9742A636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77826300"/>
                  </p:ext>
                </p:extLst>
              </p:nvPr>
            </p:nvGraphicFramePr>
            <p:xfrm>
              <a:off x="762000" y="2285999"/>
              <a:ext cx="10668000" cy="3967655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>
                <a:extLst>
                  <a:ext uri="{FF2B5EF4-FFF2-40B4-BE49-F238E27FC236}">
                    <a16:creationId xmlns:a16="http://schemas.microsoft.com/office/drawing/2014/main" id="{169F17D0-2320-C84B-89FD-10A9742A63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2000" y="2285999"/>
                <a:ext cx="10668000" cy="39676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0408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8D4B3-1667-9B43-B661-2DD1D994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Tensorflow</a:t>
            </a:r>
            <a:r>
              <a:rPr lang="en-US" dirty="0"/>
              <a:t> Extended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B485-ACA8-CD44-98B2-FE5053DBD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TensorFlow Extended (TFX) is an end-to-end platform for deploying production ML pipelines. </a:t>
            </a:r>
          </a:p>
          <a:p>
            <a:r>
              <a:rPr lang="en-US" sz="2400" dirty="0"/>
              <a:t>By default, TensorFlow serving provides the rest endpoint for users to get their predictions. </a:t>
            </a:r>
            <a:endParaRPr lang="en-IN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6775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69FC3-A16D-4547-BCDD-74ED15AED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38992-4503-844D-916B-9DFFDA65F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10668000" cy="4048812"/>
          </a:xfrm>
        </p:spPr>
        <p:txBody>
          <a:bodyPr>
            <a:noAutofit/>
          </a:bodyPr>
          <a:lstStyle/>
          <a:p>
            <a:r>
              <a:rPr lang="en-IN" sz="2400" dirty="0"/>
              <a:t>Docker is a set of platform as a service products that use OS-level virtualization to deliver software in packages called containers.</a:t>
            </a:r>
          </a:p>
          <a:p>
            <a:r>
              <a:rPr lang="en-IN" sz="2400" dirty="0"/>
              <a:t>Docker enables developers to easily pack, ship, and run any application as a lightweight, portable, self-sufficient container, which can run virtually anywhere. </a:t>
            </a:r>
          </a:p>
          <a:p>
            <a:r>
              <a:rPr lang="en-IN" sz="2400" dirty="0"/>
              <a:t>The two main docker containers in this project are </a:t>
            </a:r>
          </a:p>
          <a:p>
            <a:pPr marL="0" indent="0">
              <a:buNone/>
            </a:pPr>
            <a:r>
              <a:rPr lang="en-IN" sz="2400" dirty="0"/>
              <a:t>	1 ) Django web application Container.</a:t>
            </a:r>
          </a:p>
          <a:p>
            <a:pPr marL="0" indent="0">
              <a:buNone/>
            </a:pPr>
            <a:r>
              <a:rPr lang="en-IN" sz="2400" dirty="0"/>
              <a:t>	2 ) Raga Prediction Model Container.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67069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D065C6D-EB42-400B-99C4-D0ACE936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3174" y="0"/>
            <a:ext cx="5578824" cy="6028256"/>
          </a:xfrm>
          <a:custGeom>
            <a:avLst/>
            <a:gdLst>
              <a:gd name="connsiteX0" fmla="*/ 1681218 w 5578824"/>
              <a:gd name="connsiteY0" fmla="*/ 0 h 6028256"/>
              <a:gd name="connsiteX1" fmla="*/ 5578824 w 5578824"/>
              <a:gd name="connsiteY1" fmla="*/ 0 h 6028256"/>
              <a:gd name="connsiteX2" fmla="*/ 5578824 w 5578824"/>
              <a:gd name="connsiteY2" fmla="*/ 5760161 h 6028256"/>
              <a:gd name="connsiteX3" fmla="*/ 5441231 w 5578824"/>
              <a:gd name="connsiteY3" fmla="*/ 5804042 h 6028256"/>
              <a:gd name="connsiteX4" fmla="*/ 4253224 w 5578824"/>
              <a:gd name="connsiteY4" fmla="*/ 5980388 h 6028256"/>
              <a:gd name="connsiteX5" fmla="*/ 837278 w 5578824"/>
              <a:gd name="connsiteY5" fmla="*/ 4877588 h 6028256"/>
              <a:gd name="connsiteX6" fmla="*/ 109626 w 5578824"/>
              <a:gd name="connsiteY6" fmla="*/ 3329255 h 6028256"/>
              <a:gd name="connsiteX7" fmla="*/ 156962 w 5578824"/>
              <a:gd name="connsiteY7" fmla="*/ 1773839 h 6028256"/>
              <a:gd name="connsiteX8" fmla="*/ 904890 w 5578824"/>
              <a:gd name="connsiteY8" fmla="*/ 738354 h 6028256"/>
              <a:gd name="connsiteX9" fmla="*/ 1304592 w 5578824"/>
              <a:gd name="connsiteY9" fmla="*/ 360545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F95D26-4994-A744-A6E8-229F5EC55D91}"/>
              </a:ext>
            </a:extLst>
          </p:cNvPr>
          <p:cNvSpPr/>
          <p:nvPr/>
        </p:nvSpPr>
        <p:spPr>
          <a:xfrm>
            <a:off x="762000" y="228600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5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When we commit to a master branch on </a:t>
            </a:r>
            <a:r>
              <a:rPr lang="en-US" sz="2400" dirty="0" err="1">
                <a:solidFill>
                  <a:schemeClr val="tx1">
                    <a:alpha val="70000"/>
                  </a:schemeClr>
                </a:solidFill>
              </a:rPr>
              <a:t>Github</a:t>
            </a: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, the </a:t>
            </a:r>
            <a:r>
              <a:rPr lang="en-US" sz="2400" dirty="0" err="1">
                <a:solidFill>
                  <a:schemeClr val="tx1">
                    <a:alpha val="70000"/>
                  </a:schemeClr>
                </a:solidFill>
              </a:rPr>
              <a:t>Dockerhub</a:t>
            </a:r>
            <a:r>
              <a:rPr lang="en-US" sz="2400" dirty="0">
                <a:solidFill>
                  <a:schemeClr val="tx1">
                    <a:alpha val="70000"/>
                  </a:schemeClr>
                </a:solidFill>
              </a:rPr>
              <a:t> pulls the code into its workspace and starts building a new image automatically.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5B055-C611-0A46-B901-CDAC50291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Continuous Integration (CI)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F411AC3-8FBD-0A47-8270-8FCF230741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0" y="1631632"/>
            <a:ext cx="5334000" cy="36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75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F61FD-25A9-744E-A2D2-CC4C9B9F2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Kubernetes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3E3C8-B138-C84B-A38F-FCFDBEF77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Kubernetes</a:t>
            </a:r>
            <a:r>
              <a:rPr lang="en-US" sz="2400" dirty="0"/>
              <a:t> is an open-source container orchestration platform that enables the operation of an elastic web server framework for cloud applications. It offers </a:t>
            </a:r>
            <a:r>
              <a:rPr lang="en-US" sz="2400" b="1" dirty="0"/>
              <a:t>portability</a:t>
            </a:r>
            <a:r>
              <a:rPr lang="en-US" sz="2400" dirty="0"/>
              <a:t>, and faster, simpler deployment times. </a:t>
            </a:r>
          </a:p>
          <a:p>
            <a:r>
              <a:rPr lang="en-US" sz="2400" dirty="0"/>
              <a:t>We have deployed both the web application as well as machine learning model on the cluster.</a:t>
            </a:r>
          </a:p>
          <a:p>
            <a:r>
              <a:rPr lang="en-US" sz="2400" dirty="0"/>
              <a:t>We have three identical pods in total, and load is distributed between the three with the help of a load balancer service.</a:t>
            </a:r>
            <a:r>
              <a:rPr lang="en-IN" sz="2400" dirty="0"/>
              <a:t> 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4520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95164-7A4D-0A4D-AE49-34C5986D1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List of Clusters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C0B9E9-A57A-754B-B502-61CF6A7F85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9591" y="2286000"/>
            <a:ext cx="8072817" cy="3817938"/>
          </a:xfrm>
        </p:spPr>
      </p:pic>
    </p:spTree>
    <p:extLst>
      <p:ext uri="{BB962C8B-B14F-4D97-AF65-F5344CB8AC3E}">
        <p14:creationId xmlns:p14="http://schemas.microsoft.com/office/powerpoint/2010/main" val="98995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51BCD-4DBB-A64B-B895-66EB218E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GCP Console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2A4B26B-3E94-EB42-85DC-7EB4F8315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72" y="2841148"/>
            <a:ext cx="11992304" cy="3675266"/>
          </a:xfrm>
        </p:spPr>
      </p:pic>
    </p:spTree>
    <p:extLst>
      <p:ext uri="{BB962C8B-B14F-4D97-AF65-F5344CB8AC3E}">
        <p14:creationId xmlns:p14="http://schemas.microsoft.com/office/powerpoint/2010/main" val="3784976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BD076-95A5-0A40-8D24-B4B685FBD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Web Application - Django</a:t>
            </a:r>
          </a:p>
        </p:txBody>
      </p:sp>
      <p:pic>
        <p:nvPicPr>
          <p:cNvPr id="9" name="Content Placeholder 8" descr="Graphical user interface&#10;&#10;Description automatically generated">
            <a:extLst>
              <a:ext uri="{FF2B5EF4-FFF2-40B4-BE49-F238E27FC236}">
                <a16:creationId xmlns:a16="http://schemas.microsoft.com/office/drawing/2014/main" id="{18DD4087-8C87-DF4B-A957-387864339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9591" y="2286000"/>
            <a:ext cx="8072817" cy="3817938"/>
          </a:xfrm>
        </p:spPr>
      </p:pic>
    </p:spTree>
    <p:extLst>
      <p:ext uri="{BB962C8B-B14F-4D97-AF65-F5344CB8AC3E}">
        <p14:creationId xmlns:p14="http://schemas.microsoft.com/office/powerpoint/2010/main" val="2842489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1B434-4800-FE44-9F23-9739615E4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49604"/>
            <a:ext cx="10668000" cy="1524000"/>
          </a:xfrm>
        </p:spPr>
        <p:txBody>
          <a:bodyPr/>
          <a:lstStyle/>
          <a:p>
            <a:r>
              <a:rPr lang="en-US" dirty="0"/>
              <a:t>				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7565A-E2B4-FF47-9ABD-0AF30268F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283516"/>
            <a:ext cx="10668000" cy="4820567"/>
          </a:xfrm>
        </p:spPr>
        <p:txBody>
          <a:bodyPr>
            <a:normAutofit/>
          </a:bodyPr>
          <a:lstStyle/>
          <a:p>
            <a:pPr marL="0" lv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Hindustani classical music is a multi-faceted and ancient form of musical art that has its roots in the Indian subcontinent. 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The main key element in Hindustani classical music is called raga (or “raag”). </a:t>
            </a: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/>
              <a:t>Many people want to learn to sing Hindustani classical music for personal passion or interest.</a:t>
            </a:r>
          </a:p>
          <a:p>
            <a:pPr mar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200" dirty="0"/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IN" sz="1200" dirty="0"/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n-US" sz="1200" dirty="0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F9EF33C6-6A00-F64E-9499-67D67E6816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259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B2C6C-1B1F-434E-A0DC-3286966A1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Upload Screen</a:t>
            </a:r>
          </a:p>
        </p:txBody>
      </p:sp>
      <p:pic>
        <p:nvPicPr>
          <p:cNvPr id="4" name="Content Placeholder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87158AD-6C94-5B4B-8978-9471C698F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9591" y="2286000"/>
            <a:ext cx="8072817" cy="381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01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6993-ADFE-F744-B34A-4B0DD54D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 Screen</a:t>
            </a:r>
          </a:p>
        </p:txBody>
      </p:sp>
      <p:pic>
        <p:nvPicPr>
          <p:cNvPr id="6" name="Content Placeholder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394309DE-ADA3-994D-9C54-7DB06778B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9591" y="2286000"/>
            <a:ext cx="8072817" cy="3817938"/>
          </a:xfrm>
        </p:spPr>
      </p:pic>
    </p:spTree>
    <p:extLst>
      <p:ext uri="{BB962C8B-B14F-4D97-AF65-F5344CB8AC3E}">
        <p14:creationId xmlns:p14="http://schemas.microsoft.com/office/powerpoint/2010/main" val="2844812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A870C-6606-6A42-A8D7-285197A6E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78524"/>
            <a:ext cx="10668000" cy="1524000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A4EF-0603-C346-AB26-755962C7A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629104"/>
            <a:ext cx="10668000" cy="4474980"/>
          </a:xfrm>
        </p:spPr>
        <p:txBody>
          <a:bodyPr>
            <a:noAutofit/>
          </a:bodyPr>
          <a:lstStyle/>
          <a:p>
            <a:r>
              <a:rPr lang="en-US" sz="2400" dirty="0"/>
              <a:t>Through various experiments and validations, we found that the best deep learning solution uses 3 LSTM layers (2 </a:t>
            </a:r>
            <a:r>
              <a:rPr lang="en-US" sz="2400" dirty="0" err="1"/>
              <a:t>BiLSTM</a:t>
            </a:r>
            <a:r>
              <a:rPr lang="en-US" sz="2400" dirty="0"/>
              <a:t> and 1 LSTM) followed by a simple RNN layer which is further followed by 3 dense layers. </a:t>
            </a:r>
          </a:p>
          <a:p>
            <a:r>
              <a:rPr lang="en-US" sz="2400" dirty="0"/>
              <a:t>The system was able to distinguish between five ragas with an accuracy of 78%. The system is adaptable and can be used for other AIR tasks as well.</a:t>
            </a:r>
            <a:endParaRPr lang="en-IN" sz="2400" dirty="0"/>
          </a:p>
          <a:p>
            <a:r>
              <a:rPr lang="en-US" sz="2400" dirty="0"/>
              <a:t>The HCM dataset we had was very limited, so maybe we can gather more data in future to achieve better results.</a:t>
            </a:r>
            <a:endParaRPr lang="en-IN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4741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1" name="Freeform: Shape 13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943FE-7800-0E41-9B7B-57E26C80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4000"/>
            <a:ext cx="4572000" cy="2286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FAAB-5E30-4176-BE96-C3DD3FB14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" y="762007"/>
            <a:ext cx="5948806" cy="6095979"/>
          </a:xfrm>
          <a:custGeom>
            <a:avLst/>
            <a:gdLst>
              <a:gd name="connsiteX0" fmla="*/ 1573832 w 5948806"/>
              <a:gd name="connsiteY0" fmla="*/ 765 h 6095979"/>
              <a:gd name="connsiteX1" fmla="*/ 2734663 w 5948806"/>
              <a:gd name="connsiteY1" fmla="*/ 238687 h 6095979"/>
              <a:gd name="connsiteX2" fmla="*/ 5668316 w 5948806"/>
              <a:gd name="connsiteY2" fmla="*/ 3639516 h 6095979"/>
              <a:gd name="connsiteX3" fmla="*/ 5937022 w 5948806"/>
              <a:gd name="connsiteY3" fmla="*/ 5865869 h 6095979"/>
              <a:gd name="connsiteX4" fmla="*/ 5948806 w 5948806"/>
              <a:gd name="connsiteY4" fmla="*/ 6095979 h 6095979"/>
              <a:gd name="connsiteX5" fmla="*/ 0 w 5948806"/>
              <a:gd name="connsiteY5" fmla="*/ 6095979 h 6095979"/>
              <a:gd name="connsiteX6" fmla="*/ 0 w 5948806"/>
              <a:gd name="connsiteY6" fmla="*/ 1621672 h 6095979"/>
              <a:gd name="connsiteX7" fmla="*/ 36310 w 5948806"/>
              <a:gd name="connsiteY7" fmla="*/ 1518814 h 6095979"/>
              <a:gd name="connsiteX8" fmla="*/ 287891 w 5948806"/>
              <a:gd name="connsiteY8" fmla="*/ 956872 h 6095979"/>
              <a:gd name="connsiteX9" fmla="*/ 1573832 w 5948806"/>
              <a:gd name="connsiteY9" fmla="*/ 765 h 6095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48806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9" y="4393559"/>
                  <a:pt x="5890546" y="5142244"/>
                  <a:pt x="5937022" y="5865869"/>
                </a:cubicBezTo>
                <a:lnTo>
                  <a:pt x="5948806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47DB6CD-8E9E-4643-B3B6-01BD8042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pic>
        <p:nvPicPr>
          <p:cNvPr id="22" name="Graphic 6" descr="Smiling Face with No Fill">
            <a:extLst>
              <a:ext uri="{FF2B5EF4-FFF2-40B4-BE49-F238E27FC236}">
                <a16:creationId xmlns:a16="http://schemas.microsoft.com/office/drawing/2014/main" id="{5305E320-4E65-4A92-A653-DAF4CD67D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1999" y="2286000"/>
            <a:ext cx="3810001" cy="38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90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BD34-7F09-A14C-8FE3-A7B055976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4BF1D-3646-3F4A-B3F1-9554100DF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don’t have enough resources to learn Hindustani classical music because it is very complicated. </a:t>
            </a:r>
          </a:p>
          <a:p>
            <a:r>
              <a:rPr lang="en-US" sz="2400" dirty="0"/>
              <a:t>Unavailability of Hindustani music Teachers.</a:t>
            </a:r>
          </a:p>
          <a:p>
            <a:r>
              <a:rPr lang="en-US" sz="2400" dirty="0"/>
              <a:t>Expensive lessons.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258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7FF92-2604-4947-AA56-6515C48FA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00AB4-79CB-594A-9BEC-67E28752F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Music tutor – Deep learning model to assist the students.</a:t>
            </a:r>
          </a:p>
          <a:p>
            <a:r>
              <a:rPr lang="en-US" sz="2400" dirty="0"/>
              <a:t>Affordable</a:t>
            </a:r>
          </a:p>
          <a:p>
            <a:r>
              <a:rPr lang="en-US" sz="2400" dirty="0"/>
              <a:t>High availability</a:t>
            </a:r>
          </a:p>
          <a:p>
            <a:r>
              <a:rPr lang="en-US" sz="2400" dirty="0"/>
              <a:t>User friendly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0869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FE57D-323F-5B4C-9C67-865D59C14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CD5CC-D142-C04E-86DC-31C898542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decided on creating our own dataset. The dataset collection was done in two parts.</a:t>
            </a:r>
            <a:endParaRPr lang="en-IN" sz="2400" dirty="0"/>
          </a:p>
          <a:p>
            <a:pPr marL="514350" lvl="0" indent="-514350">
              <a:buAutoNum type="arabicPeriod"/>
            </a:pPr>
            <a:r>
              <a:rPr lang="en-US" sz="2400" dirty="0"/>
              <a:t>Manually downloading songs from YouTube.</a:t>
            </a:r>
            <a:endParaRPr lang="en-IN" sz="2400" dirty="0"/>
          </a:p>
          <a:p>
            <a:pPr marL="514350" lvl="0" indent="-514350">
              <a:buAutoNum type="arabicPeriod"/>
            </a:pPr>
            <a:r>
              <a:rPr lang="en-US" sz="2400" dirty="0"/>
              <a:t>Downloading songs from </a:t>
            </a:r>
            <a:r>
              <a:rPr lang="en-US" sz="2400" dirty="0" err="1"/>
              <a:t>Dunya</a:t>
            </a:r>
            <a:r>
              <a:rPr lang="en-US" sz="2400" dirty="0"/>
              <a:t> using </a:t>
            </a:r>
            <a:r>
              <a:rPr lang="en-US" sz="2400" dirty="0" err="1"/>
              <a:t>PyCompmusic</a:t>
            </a:r>
            <a:r>
              <a:rPr lang="en-US" sz="2400" dirty="0"/>
              <a:t> library</a:t>
            </a:r>
            <a:endParaRPr lang="en-IN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490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616CF-74CF-6B4C-8FBB-17C126476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0055"/>
            <a:ext cx="10668000" cy="1524000"/>
          </a:xfrm>
        </p:spPr>
        <p:txBody>
          <a:bodyPr/>
          <a:lstStyle/>
          <a:p>
            <a:r>
              <a:rPr lang="en-US" dirty="0"/>
              <a:t>				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AC392-4435-0144-8300-AAFEC49C4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017986"/>
            <a:ext cx="10668000" cy="4086097"/>
          </a:xfrm>
        </p:spPr>
        <p:txBody>
          <a:bodyPr>
            <a:noAutofit/>
          </a:bodyPr>
          <a:lstStyle/>
          <a:p>
            <a:r>
              <a:rPr lang="en-US" sz="2400" dirty="0"/>
              <a:t>Used Google </a:t>
            </a:r>
            <a:r>
              <a:rPr lang="en-US" sz="2400" dirty="0" err="1"/>
              <a:t>Colab</a:t>
            </a:r>
            <a:r>
              <a:rPr lang="en-US" sz="2400" dirty="0"/>
              <a:t> Pro notebook for preprocessing and feature extraction. </a:t>
            </a:r>
          </a:p>
          <a:p>
            <a:r>
              <a:rPr lang="en-US" sz="2400" dirty="0"/>
              <a:t>Used </a:t>
            </a:r>
            <a:r>
              <a:rPr lang="en-US" sz="2400" dirty="0" err="1"/>
              <a:t>librosa</a:t>
            </a:r>
            <a:r>
              <a:rPr lang="en-US" sz="2400" dirty="0"/>
              <a:t> library to extract audio features which are understandable to a machine learning algorithm. </a:t>
            </a:r>
          </a:p>
          <a:p>
            <a:r>
              <a:rPr lang="en-US" sz="2400" dirty="0"/>
              <a:t>Converted each mp3 audio data into 13 </a:t>
            </a:r>
            <a:r>
              <a:rPr lang="en-US" sz="2400" b="1" dirty="0"/>
              <a:t>Mel-frequency cepstral coefficients </a:t>
            </a:r>
            <a:r>
              <a:rPr lang="en-US" sz="2400" dirty="0"/>
              <a:t>(</a:t>
            </a:r>
            <a:r>
              <a:rPr lang="en-US" sz="2400" b="1" dirty="0"/>
              <a:t>MFCCs</a:t>
            </a:r>
            <a:r>
              <a:rPr lang="en-US" sz="2400" dirty="0"/>
              <a:t>) features and stored them into a json file along with their corresponding raga label. </a:t>
            </a:r>
          </a:p>
          <a:p>
            <a:r>
              <a:rPr lang="en-US" sz="2400" dirty="0"/>
              <a:t>Also, extracted features like spectrogram and </a:t>
            </a:r>
            <a:r>
              <a:rPr lang="en-US" sz="2400" dirty="0" err="1"/>
              <a:t>chromagram</a:t>
            </a:r>
            <a:r>
              <a:rPr lang="en-US" sz="2400" dirty="0"/>
              <a:t> images.</a:t>
            </a:r>
          </a:p>
        </p:txBody>
      </p:sp>
    </p:spTree>
    <p:extLst>
      <p:ext uri="{BB962C8B-B14F-4D97-AF65-F5344CB8AC3E}">
        <p14:creationId xmlns:p14="http://schemas.microsoft.com/office/powerpoint/2010/main" val="4062756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46BDF-C636-6541-B673-E267DDDBB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038520"/>
          </a:xfrm>
        </p:spPr>
        <p:txBody>
          <a:bodyPr>
            <a:normAutofit fontScale="90000"/>
          </a:bodyPr>
          <a:lstStyle/>
          <a:p>
            <a:r>
              <a:rPr lang="en-US" dirty="0"/>
              <a:t>			</a:t>
            </a:r>
            <a:r>
              <a:rPr lang="en-US" dirty="0" err="1"/>
              <a:t>Chromagram</a:t>
            </a:r>
            <a:r>
              <a:rPr lang="en-US" dirty="0"/>
              <a:t> approach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 descr="Background pattern&#10;&#10;Description automatically generated">
            <a:extLst>
              <a:ext uri="{FF2B5EF4-FFF2-40B4-BE49-F238E27FC236}">
                <a16:creationId xmlns:a16="http://schemas.microsoft.com/office/drawing/2014/main" id="{EA506D52-96EB-764B-8C9D-D5F3D195C1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0660" y="3706488"/>
            <a:ext cx="8051898" cy="26839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CDC95-145B-6A49-89D4-56E8C08CA6A6}"/>
              </a:ext>
            </a:extLst>
          </p:cNvPr>
          <p:cNvSpPr txBox="1"/>
          <p:nvPr/>
        </p:nvSpPr>
        <p:spPr>
          <a:xfrm>
            <a:off x="1494148" y="1903131"/>
            <a:ext cx="9935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The term </a:t>
            </a:r>
            <a:r>
              <a:rPr lang="en-IN" sz="2400" i="1" dirty="0"/>
              <a:t>chroma feature</a:t>
            </a:r>
            <a:r>
              <a:rPr lang="en-IN" sz="2400" dirty="0"/>
              <a:t> or </a:t>
            </a:r>
            <a:r>
              <a:rPr lang="en-IN" sz="2400" i="1" dirty="0" err="1"/>
              <a:t>chromagram</a:t>
            </a:r>
            <a:r>
              <a:rPr lang="en-IN" sz="2400" dirty="0"/>
              <a:t> closely relates to the twelve different pitch classes. Chroma-based features are a powerful tool for </a:t>
            </a:r>
            <a:r>
              <a:rPr lang="en-IN" sz="2400" dirty="0" err="1"/>
              <a:t>analyzing</a:t>
            </a:r>
            <a:r>
              <a:rPr lang="en-IN" sz="2400" dirty="0"/>
              <a:t> music whose pitches can be meaningfully categorized.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7812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6E8A-9872-E240-807A-427AA0D99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915971"/>
          </a:xfrm>
        </p:spPr>
        <p:txBody>
          <a:bodyPr>
            <a:normAutofit fontScale="90000"/>
          </a:bodyPr>
          <a:lstStyle/>
          <a:p>
            <a:r>
              <a:rPr lang="en-US" dirty="0"/>
              <a:t>			Spectrogram approach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 descr="Shape, rectangle&#10;&#10;Description automatically generated">
            <a:extLst>
              <a:ext uri="{FF2B5EF4-FFF2-40B4-BE49-F238E27FC236}">
                <a16:creationId xmlns:a16="http://schemas.microsoft.com/office/drawing/2014/main" id="{3E124076-F070-534F-AB9D-FAF3F010C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8466" y="3534919"/>
            <a:ext cx="6495068" cy="25610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954614F-89D5-E84E-B858-A777FD011D44}"/>
              </a:ext>
            </a:extLst>
          </p:cNvPr>
          <p:cNvSpPr/>
          <p:nvPr/>
        </p:nvSpPr>
        <p:spPr>
          <a:xfrm>
            <a:off x="762000" y="1552254"/>
            <a:ext cx="111120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dirty="0"/>
              <a:t>A spectrogram is a visual representation of the spectrum of frequencies of a signal as it varies with time. When applied to an audio signal, spectrograms are sometimes called sonographs, voiceprints, or voicegrams.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1802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69641-3942-4E4F-B7FD-50DAEA57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887691"/>
          </a:xfrm>
        </p:spPr>
        <p:txBody>
          <a:bodyPr>
            <a:normAutofit fontScale="90000"/>
          </a:bodyPr>
          <a:lstStyle/>
          <a:p>
            <a:r>
              <a:rPr lang="en-US" dirty="0"/>
              <a:t>		Mel Frequency </a:t>
            </a:r>
            <a:r>
              <a:rPr lang="en-US" dirty="0" err="1"/>
              <a:t>Cepstrum</a:t>
            </a:r>
            <a:r>
              <a:rPr lang="en-US" dirty="0"/>
              <a:t> (MFCC)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 descr="Background pattern&#10;&#10;Description automatically generated">
            <a:extLst>
              <a:ext uri="{FF2B5EF4-FFF2-40B4-BE49-F238E27FC236}">
                <a16:creationId xmlns:a16="http://schemas.microsoft.com/office/drawing/2014/main" id="{7B560FB9-1495-2A4E-A7F3-525217304D0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4918" y="3589629"/>
            <a:ext cx="6947555" cy="300913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EF0E9E5-D326-8740-AD76-DFDF59AA63CB}"/>
              </a:ext>
            </a:extLst>
          </p:cNvPr>
          <p:cNvSpPr/>
          <p:nvPr/>
        </p:nvSpPr>
        <p:spPr>
          <a:xfrm>
            <a:off x="1615124" y="1819622"/>
            <a:ext cx="91471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MFCCs are a very powerful representation of an audio signal as it scales the frequency in order to match more closely what the human ear can hear. </a:t>
            </a:r>
          </a:p>
        </p:txBody>
      </p:sp>
    </p:spTree>
    <p:extLst>
      <p:ext uri="{BB962C8B-B14F-4D97-AF65-F5344CB8AC3E}">
        <p14:creationId xmlns:p14="http://schemas.microsoft.com/office/powerpoint/2010/main" val="4138500088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B1D2F"/>
      </a:dk2>
      <a:lt2>
        <a:srgbClr val="F0F3F1"/>
      </a:lt2>
      <a:accent1>
        <a:srgbClr val="E729B5"/>
      </a:accent1>
      <a:accent2>
        <a:srgbClr val="B717D5"/>
      </a:accent2>
      <a:accent3>
        <a:srgbClr val="7A29E7"/>
      </a:accent3>
      <a:accent4>
        <a:srgbClr val="3230D9"/>
      </a:accent4>
      <a:accent5>
        <a:srgbClr val="2976E7"/>
      </a:accent5>
      <a:accent6>
        <a:srgbClr val="17B3D5"/>
      </a:accent6>
      <a:hlink>
        <a:srgbClr val="3F5E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791</Words>
  <Application>Microsoft Macintosh PowerPoint</Application>
  <PresentationFormat>Widescreen</PresentationFormat>
  <Paragraphs>71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Avenir Next LT Pro</vt:lpstr>
      <vt:lpstr>Avenir Next LT Pro Light</vt:lpstr>
      <vt:lpstr>Calibri</vt:lpstr>
      <vt:lpstr>Sitka Subheading</vt:lpstr>
      <vt:lpstr>PebbleVTI</vt:lpstr>
      <vt:lpstr>Appreciating Indian Music Using AI</vt:lpstr>
      <vt:lpstr>    Introduction</vt:lpstr>
      <vt:lpstr>   Problem Statement</vt:lpstr>
      <vt:lpstr>    Our Solution</vt:lpstr>
      <vt:lpstr>Datasets</vt:lpstr>
      <vt:lpstr>    Data Processing</vt:lpstr>
      <vt:lpstr>   Chromagram approach </vt:lpstr>
      <vt:lpstr>   Spectrogram approach </vt:lpstr>
      <vt:lpstr>  Mel Frequency Cepstrum (MFCC) </vt:lpstr>
      <vt:lpstr>Transfer Learning</vt:lpstr>
      <vt:lpstr>  Training</vt:lpstr>
      <vt:lpstr>Model Evaluation</vt:lpstr>
      <vt:lpstr>Tensorflow Extended</vt:lpstr>
      <vt:lpstr>Docker</vt:lpstr>
      <vt:lpstr>Continuous Integration (CI)</vt:lpstr>
      <vt:lpstr>Kubernetes</vt:lpstr>
      <vt:lpstr>List of Clusters</vt:lpstr>
      <vt:lpstr>GCP Console</vt:lpstr>
      <vt:lpstr>Web Application - Django</vt:lpstr>
      <vt:lpstr>Upload Screen</vt:lpstr>
      <vt:lpstr>Result Screen</vt:lpstr>
      <vt:lpstr>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Appreciating Indian Music Using AI</dc:title>
  <dc:creator>Lokesh Vadlamudi</dc:creator>
  <cp:lastModifiedBy>Lokesh Vadlamudi</cp:lastModifiedBy>
  <cp:revision>70</cp:revision>
  <dcterms:created xsi:type="dcterms:W3CDTF">2021-05-06T23:19:49Z</dcterms:created>
  <dcterms:modified xsi:type="dcterms:W3CDTF">2021-05-07T01:27:11Z</dcterms:modified>
</cp:coreProperties>
</file>

<file path=docProps/thumbnail.jpeg>
</file>